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3" r:id="rId7"/>
    <p:sldId id="269" r:id="rId8"/>
    <p:sldId id="264" r:id="rId9"/>
    <p:sldId id="265" r:id="rId10"/>
    <p:sldId id="266" r:id="rId11"/>
    <p:sldId id="271" r:id="rId12"/>
    <p:sldId id="267" r:id="rId13"/>
    <p:sldId id="273" r:id="rId14"/>
    <p:sldId id="272" r:id="rId1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82">
          <p15:clr>
            <a:srgbClr val="A4A3A4"/>
          </p15:clr>
        </p15:guide>
        <p15:guide id="3" orient="horz" pos="3080">
          <p15:clr>
            <a:srgbClr val="A4A3A4"/>
          </p15:clr>
        </p15:guide>
        <p15:guide id="4" pos="371">
          <p15:clr>
            <a:srgbClr val="A4A3A4"/>
          </p15:clr>
        </p15:guide>
        <p15:guide id="5" pos="5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AD699-8046-40A3-8856-EDD47B463B81}" v="16" dt="2025-04-15T15:28:08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952" autoAdjust="0"/>
  </p:normalViewPr>
  <p:slideViewPr>
    <p:cSldViewPr snapToGrid="0">
      <p:cViewPr varScale="1">
        <p:scale>
          <a:sx n="131" d="100"/>
          <a:sy n="131" d="100"/>
        </p:scale>
        <p:origin x="1080" y="120"/>
      </p:cViewPr>
      <p:guideLst>
        <p:guide orient="horz" pos="1620"/>
        <p:guide orient="horz" pos="782"/>
        <p:guide orient="horz" pos="3080"/>
        <p:guide pos="371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EE993-407F-407A-A2F4-A3103A3BEDAD}" type="datetimeFigureOut">
              <a:rPr lang="nl-NL" smtClean="0"/>
              <a:t>1-7-2025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1907-BE4F-4DC8-A107-1B7B05A3C0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07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9392" y="1014931"/>
            <a:ext cx="5400000" cy="1022306"/>
          </a:xfrm>
        </p:spPr>
        <p:txBody>
          <a:bodyPr bIns="0"/>
          <a:lstStyle>
            <a:lvl1pPr>
              <a:lnSpc>
                <a:spcPts val="3100"/>
              </a:lnSpc>
              <a:defRPr sz="3400" spc="-2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79392" y="2067271"/>
            <a:ext cx="5400000" cy="1314450"/>
          </a:xfrm>
        </p:spPr>
        <p:txBody>
          <a:bodyPr tIns="36000"/>
          <a:lstStyle>
            <a:lvl1pPr marL="0" indent="0" algn="l">
              <a:buNone/>
              <a:defRPr sz="19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30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25361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6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87" y="2183070"/>
            <a:ext cx="8394675" cy="53661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1987" y="2789573"/>
            <a:ext cx="8394675" cy="13810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afbeelding 5"/>
          <p:cNvSpPr>
            <a:spLocks noGrp="1" noChangeAspect="1"/>
          </p:cNvSpPr>
          <p:nvPr>
            <p:ph type="pic" sz="quarter" idx="12"/>
          </p:nvPr>
        </p:nvSpPr>
        <p:spPr>
          <a:xfrm>
            <a:off x="-2658" y="0"/>
            <a:ext cx="9144000" cy="2076007"/>
          </a:xfrm>
          <a:solidFill>
            <a:schemeClr val="accent6">
              <a:lumMod val="90000"/>
            </a:schemeClr>
          </a:solidFill>
        </p:spPr>
        <p:txBody>
          <a:bodyPr/>
          <a:lstStyle>
            <a:lvl1pPr marL="18000" indent="0"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3329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e foto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6">
              <a:lumMod val="90000"/>
            </a:schemeClr>
          </a:solidFill>
        </p:spPr>
        <p:txBody>
          <a:bodyPr/>
          <a:lstStyle>
            <a:lvl1pPr marL="18000" indent="0">
              <a:buNone/>
              <a:defRPr sz="1000"/>
            </a:lvl1pPr>
          </a:lstStyle>
          <a:p>
            <a:r>
              <a:rPr lang="nl-NL"/>
              <a:t>Afbeelding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714"/>
            <a:ext cx="3701458" cy="230600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"/>
          <a:stretch/>
        </p:blipFill>
        <p:spPr>
          <a:xfrm>
            <a:off x="0" y="4274518"/>
            <a:ext cx="7096987" cy="86898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09" y="1153125"/>
            <a:ext cx="2048392" cy="39903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730466" y="1830676"/>
            <a:ext cx="2818150" cy="1301758"/>
          </a:xfrm>
        </p:spPr>
        <p:txBody>
          <a:bodyPr lIns="72000" tIns="0" rIns="72000" bIns="36000" anchor="t" anchorCtr="0"/>
          <a:lstStyle>
            <a:lvl1pPr>
              <a:lnSpc>
                <a:spcPts val="2600"/>
              </a:lnSpc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780964" y="3195285"/>
            <a:ext cx="2762335" cy="424116"/>
          </a:xfrm>
        </p:spPr>
        <p:txBody>
          <a:bodyPr lIns="36000" rIns="36000"/>
          <a:lstStyle>
            <a:lvl1pPr marL="18000" indent="0">
              <a:lnSpc>
                <a:spcPts val="1500"/>
              </a:lnSpc>
              <a:buNone/>
              <a:defRPr sz="1200">
                <a:solidFill>
                  <a:schemeClr val="accent1"/>
                </a:solidFill>
              </a:defRPr>
            </a:lvl1pPr>
            <a:lvl2pPr>
              <a:lnSpc>
                <a:spcPts val="1500"/>
              </a:lnSpc>
              <a:defRPr sz="1200"/>
            </a:lvl2pPr>
            <a:lvl3pPr>
              <a:lnSpc>
                <a:spcPts val="1500"/>
              </a:lnSpc>
              <a:defRPr sz="1200"/>
            </a:lvl3pPr>
            <a:lvl4pPr>
              <a:lnSpc>
                <a:spcPts val="1500"/>
              </a:lnSpc>
              <a:defRPr sz="1200"/>
            </a:lvl4pPr>
            <a:lvl5pPr>
              <a:lnSpc>
                <a:spcPts val="1500"/>
              </a:lnSpc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-1" y="3254828"/>
            <a:ext cx="720000" cy="7200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18000" indent="0">
              <a:buNone/>
              <a:defRPr sz="700"/>
            </a:lvl1pPr>
          </a:lstStyle>
          <a:p>
            <a:r>
              <a:rPr lang="nl-NL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36578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" y="0"/>
            <a:ext cx="9144627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87" y="1159027"/>
            <a:ext cx="8394675" cy="53661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1987" y="1765530"/>
            <a:ext cx="8394675" cy="13810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0"/>
          </p:nvPr>
        </p:nvSpPr>
        <p:spPr>
          <a:xfrm>
            <a:off x="512495" y="3975105"/>
            <a:ext cx="5556038" cy="424116"/>
          </a:xfrm>
        </p:spPr>
        <p:txBody>
          <a:bodyPr lIns="36000" rIns="36000" bIns="0" anchor="b" anchorCtr="0"/>
          <a:lstStyle>
            <a:lvl1pPr marL="18000" indent="0">
              <a:lnSpc>
                <a:spcPts val="2400"/>
              </a:lnSpc>
              <a:buNone/>
              <a:defRPr sz="24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/>
            </a:lvl2pPr>
            <a:lvl3pPr>
              <a:lnSpc>
                <a:spcPts val="1500"/>
              </a:lnSpc>
              <a:defRPr sz="1200"/>
            </a:lvl3pPr>
            <a:lvl4pPr>
              <a:lnSpc>
                <a:spcPts val="1500"/>
              </a:lnSpc>
              <a:defRPr sz="1200"/>
            </a:lvl4pPr>
            <a:lvl5pPr>
              <a:lnSpc>
                <a:spcPts val="1500"/>
              </a:lnSpc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1"/>
          </p:nvPr>
        </p:nvSpPr>
        <p:spPr>
          <a:xfrm>
            <a:off x="512495" y="4404537"/>
            <a:ext cx="5556038" cy="226828"/>
          </a:xfrm>
        </p:spPr>
        <p:txBody>
          <a:bodyPr lIns="46800" tIns="0" rIns="36000" bIns="0" anchor="t" anchorCtr="0"/>
          <a:lstStyle>
            <a:lvl1pPr marL="18000" indent="0">
              <a:lnSpc>
                <a:spcPts val="18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lnSpc>
                <a:spcPts val="1500"/>
              </a:lnSpc>
              <a:defRPr sz="1200"/>
            </a:lvl2pPr>
            <a:lvl3pPr>
              <a:lnSpc>
                <a:spcPts val="1500"/>
              </a:lnSpc>
              <a:defRPr sz="1200"/>
            </a:lvl3pPr>
            <a:lvl4pPr>
              <a:lnSpc>
                <a:spcPts val="1500"/>
              </a:lnSpc>
              <a:defRPr sz="1200"/>
            </a:lvl4pPr>
            <a:lvl5pPr>
              <a:lnSpc>
                <a:spcPts val="1500"/>
              </a:lnSpc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814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1987" y="232312"/>
            <a:ext cx="8394675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1987" y="1159453"/>
            <a:ext cx="8394675" cy="3394472"/>
          </a:xfrm>
          <a:prstGeom prst="rect">
            <a:avLst/>
          </a:prstGeom>
        </p:spPr>
        <p:txBody>
          <a:bodyPr vert="horz" lIns="108000" tIns="36000" rIns="72000" bIns="3600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46444" y="4681090"/>
            <a:ext cx="3745778" cy="273844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>
              <a:defRPr lang="nl-NL" sz="15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Titel van de Presentatie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4"/>
          </p:nvPr>
        </p:nvSpPr>
        <p:spPr>
          <a:xfrm>
            <a:off x="543367" y="4681090"/>
            <a:ext cx="483533" cy="27463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500" b="1">
                <a:solidFill>
                  <a:schemeClr val="accent1"/>
                </a:solidFill>
              </a:defRPr>
            </a:lvl1pPr>
          </a:lstStyle>
          <a:p>
            <a:fld id="{9B223BC9-64CC-426B-A5EE-DC37941769F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534848" y="4676298"/>
            <a:ext cx="2363399" cy="27463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lang="nl-NL" sz="1500" b="0" smtClean="0">
                <a:solidFill>
                  <a:schemeClr val="accent1"/>
                </a:solidFill>
              </a:defRPr>
            </a:lvl1pPr>
          </a:lstStyle>
          <a:p>
            <a:r>
              <a:rPr lang="nl-NL"/>
              <a:t>30 november 2017</a:t>
            </a:r>
          </a:p>
        </p:txBody>
      </p:sp>
    </p:spTree>
    <p:extLst>
      <p:ext uri="{BB962C8B-B14F-4D97-AF65-F5344CB8AC3E}">
        <p14:creationId xmlns:p14="http://schemas.microsoft.com/office/powerpoint/2010/main" val="40999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3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44000" algn="l" defTabSz="914400" rtl="0" eaLnBrk="1" latinLnBrk="0" hangingPunct="1">
        <a:lnSpc>
          <a:spcPts val="1900"/>
        </a:lnSpc>
        <a:spcBef>
          <a:spcPts val="0"/>
        </a:spcBef>
        <a:buSzPct val="7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000" indent="-144000" algn="l" defTabSz="914400" rtl="0" eaLnBrk="1" latinLnBrk="0" hangingPunct="1">
        <a:lnSpc>
          <a:spcPts val="1900"/>
        </a:lnSpc>
        <a:spcBef>
          <a:spcPts val="0"/>
        </a:spcBef>
        <a:buSzPct val="75000"/>
        <a:buFont typeface="Lucida Sans" panose="020B06020405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82563" algn="l" defTabSz="914400" rtl="0" eaLnBrk="1" latinLnBrk="0" hangingPunct="1">
        <a:lnSpc>
          <a:spcPts val="1900"/>
        </a:lnSpc>
        <a:spcBef>
          <a:spcPts val="0"/>
        </a:spcBef>
        <a:buSzPct val="75000"/>
        <a:buFont typeface="Lucida Sans" panose="020B06020405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900" indent="-176213" algn="l" defTabSz="914400" rtl="0" eaLnBrk="1" latinLnBrk="0" hangingPunct="1">
        <a:lnSpc>
          <a:spcPts val="1900"/>
        </a:lnSpc>
        <a:spcBef>
          <a:spcPts val="0"/>
        </a:spcBef>
        <a:buSzPct val="75000"/>
        <a:buFont typeface="Lucida Sans" panose="020B06020405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971675" indent="-176213" algn="l" defTabSz="914400" rtl="0" eaLnBrk="1" latinLnBrk="0" hangingPunct="1">
        <a:lnSpc>
          <a:spcPts val="1900"/>
        </a:lnSpc>
        <a:spcBef>
          <a:spcPts val="0"/>
        </a:spcBef>
        <a:buSzPct val="75000"/>
        <a:buFont typeface="Lucida Sans" panose="020B06020405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Woon, welzijn, zorg tafel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Vernieuwende woonvormen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/>
              <a:t>7 mei 2025</a:t>
            </a:r>
          </a:p>
        </p:txBody>
      </p:sp>
    </p:spTree>
    <p:extLst>
      <p:ext uri="{BB962C8B-B14F-4D97-AF65-F5344CB8AC3E}">
        <p14:creationId xmlns:p14="http://schemas.microsoft.com/office/powerpoint/2010/main" val="205823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A5613-3F85-FC6C-DBB7-3627126AC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07C98-D264-160F-D97E-85642904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/>
              <a:t>intergenerationeel wonen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76FCBD-2AE2-77F5-65A2-A233A629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613" y="1973431"/>
            <a:ext cx="2929586" cy="1700927"/>
          </a:xfrm>
        </p:spPr>
        <p:txBody>
          <a:bodyPr/>
          <a:lstStyle/>
          <a:p>
            <a:pPr marL="18000" indent="0">
              <a:buNone/>
            </a:pPr>
            <a:endParaRPr lang="nl-NL" dirty="0"/>
          </a:p>
          <a:p>
            <a:pPr marL="18000" indent="0">
              <a:buNone/>
            </a:pPr>
            <a:endParaRPr lang="nl-NL" sz="1800" b="1" dirty="0"/>
          </a:p>
          <a:p>
            <a:pPr marL="18000" indent="0">
              <a:buNone/>
            </a:pPr>
            <a:endParaRPr lang="nl-NL" sz="1800" b="1" dirty="0"/>
          </a:p>
          <a:p>
            <a:pPr marL="18000" indent="0">
              <a:buNone/>
            </a:pPr>
            <a:endParaRPr lang="nl-NL" sz="1800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9D4603-E251-6B90-FFC0-ADAFCE07C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55F45B-B01C-4DD8-0E9B-47B7DFBC9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2050" name="Picture 2" descr="Samen in 1 Huis verbinden voor een betere toekomst">
            <a:extLst>
              <a:ext uri="{FF2B5EF4-FFF2-40B4-BE49-F238E27FC236}">
                <a16:creationId xmlns:a16="http://schemas.microsoft.com/office/drawing/2014/main" id="{3B817624-C87A-166C-086D-B9118D99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50" y="1283078"/>
            <a:ext cx="3078192" cy="267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49A6F6-0F77-9E91-37F2-0F94D481441A}"/>
              </a:ext>
            </a:extLst>
          </p:cNvPr>
          <p:cNvSpPr txBox="1"/>
          <p:nvPr/>
        </p:nvSpPr>
        <p:spPr>
          <a:xfrm>
            <a:off x="615142" y="1283079"/>
            <a:ext cx="44354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Senioren en jongeren wonen samen in een wooncomplex</a:t>
            </a:r>
          </a:p>
          <a:p>
            <a:pPr marL="285750" indent="-285750">
              <a:buFontTx/>
              <a:buChar char="-"/>
            </a:pPr>
            <a:r>
              <a:rPr lang="nl-NL" dirty="0"/>
              <a:t>Jongeren leveren een actieve bijdrage aan de leefbaarheid in het complex</a:t>
            </a:r>
          </a:p>
          <a:p>
            <a:pPr marL="285750" indent="-285750">
              <a:buFontTx/>
              <a:buChar char="-"/>
            </a:pPr>
            <a:r>
              <a:rPr lang="nl-NL" dirty="0"/>
              <a:t>Jongeren hebben contact met senioren (samen koken, klusjes doen, wandelen etc.)</a:t>
            </a:r>
          </a:p>
          <a:p>
            <a:pPr marL="285750" indent="-285750">
              <a:buFontTx/>
              <a:buChar char="-"/>
            </a:pPr>
            <a:r>
              <a:rPr lang="nl-NL" dirty="0"/>
              <a:t>Afspraken over bijdrage liggen vast in het huurcontract</a:t>
            </a:r>
          </a:p>
          <a:p>
            <a:pPr marL="285750" indent="-285750">
              <a:buFontTx/>
              <a:buChar char="-"/>
            </a:pPr>
            <a:r>
              <a:rPr lang="nl-NL" dirty="0"/>
              <a:t>Jongeren kunnen hiervoor korting krijgen op de huur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962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5C02F-7D03-952E-67F8-0E1D0E43E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01A37-4D69-6B3F-4680-041C636B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Etten-Leur?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2D68EA-09E1-F234-2B6B-2560CF60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00" indent="0">
              <a:buNone/>
            </a:pPr>
            <a:endParaRPr lang="nl-NL" dirty="0"/>
          </a:p>
          <a:p>
            <a:pPr marL="18000" indent="0">
              <a:buNone/>
            </a:pPr>
            <a:r>
              <a:rPr lang="nl-NL" sz="1800" b="1" dirty="0"/>
              <a:t>Vragen:</a:t>
            </a:r>
          </a:p>
          <a:p>
            <a:pPr marL="18000" indent="0">
              <a:buNone/>
            </a:pPr>
            <a:endParaRPr lang="nl-NL" sz="1800" b="1" dirty="0"/>
          </a:p>
          <a:p>
            <a:pPr>
              <a:buFont typeface="Wingdings" panose="05000000000000000000" pitchFamily="2" charset="2"/>
              <a:buChar char="n"/>
            </a:pPr>
            <a:r>
              <a:rPr lang="nl-NL" sz="1800" b="1" dirty="0"/>
              <a:t>Aan welke concepten is behoefte in Etten-Leur de komende jaren?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nl-NL" sz="1800" b="1" dirty="0"/>
              <a:t>Voor </a:t>
            </a:r>
            <a:r>
              <a:rPr lang="nl-NL" sz="1800" b="1"/>
              <a:t>welke doelgroepen?</a:t>
            </a:r>
            <a:endParaRPr lang="nl-NL" sz="1800" b="1" dirty="0"/>
          </a:p>
          <a:p>
            <a:pPr>
              <a:buFont typeface="Wingdings" panose="05000000000000000000" pitchFamily="2" charset="2"/>
              <a:buChar char="n"/>
            </a:pPr>
            <a:endParaRPr lang="nl-NL" sz="1800" b="1" dirty="0"/>
          </a:p>
          <a:p>
            <a:pPr>
              <a:buFont typeface="Wingdings" panose="05000000000000000000" pitchFamily="2" charset="2"/>
              <a:buChar char="n"/>
            </a:pPr>
            <a:r>
              <a:rPr lang="nl-NL" sz="1800" b="1" dirty="0"/>
              <a:t>Wie wil daarin met wie samenwerken?</a:t>
            </a:r>
          </a:p>
          <a:p>
            <a:pPr>
              <a:buFont typeface="Wingdings" panose="05000000000000000000" pitchFamily="2" charset="2"/>
              <a:buChar char="n"/>
            </a:pPr>
            <a:endParaRPr lang="nl-NL" sz="1800" b="1" dirty="0"/>
          </a:p>
          <a:p>
            <a:pPr>
              <a:buFont typeface="Wingdings" panose="05000000000000000000" pitchFamily="2" charset="2"/>
              <a:buChar char="n"/>
            </a:pPr>
            <a:r>
              <a:rPr lang="nl-NL" sz="1800" b="1" dirty="0"/>
              <a:t>Wat spreken we met elkaar af?</a:t>
            </a:r>
          </a:p>
          <a:p>
            <a:pPr marL="18000" indent="0">
              <a:buNone/>
            </a:pPr>
            <a:endParaRPr lang="nl-NL" sz="1800" b="1" dirty="0"/>
          </a:p>
          <a:p>
            <a:pPr marL="18000" indent="0">
              <a:buNone/>
            </a:pPr>
            <a:endParaRPr lang="nl-NL" sz="1800" b="1" dirty="0"/>
          </a:p>
          <a:p>
            <a:pPr marL="18000" indent="0">
              <a:buNone/>
            </a:pPr>
            <a:endParaRPr lang="nl-NL" sz="1800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8853D8-F0F6-83D0-5765-C7243581E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9DE73B-50DB-C429-8DB6-E231FFEEE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64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  <a:p>
            <a:endParaRPr lang="nl-NL" dirty="0"/>
          </a:p>
          <a:p>
            <a:r>
              <a:rPr lang="nl-NL" dirty="0"/>
              <a:t>De voorbeelden</a:t>
            </a:r>
          </a:p>
          <a:p>
            <a:endParaRPr lang="nl-NL" dirty="0"/>
          </a:p>
          <a:p>
            <a:r>
              <a:rPr lang="nl-NL" dirty="0"/>
              <a:t>Waar is in Etten-Leur behoefte aan?</a:t>
            </a:r>
          </a:p>
          <a:p>
            <a:endParaRPr lang="nl-NL" dirty="0"/>
          </a:p>
          <a:p>
            <a:r>
              <a:rPr lang="nl-NL" dirty="0"/>
              <a:t>Welke partijen zoeken met wie de samenwerking op</a:t>
            </a:r>
          </a:p>
          <a:p>
            <a:endParaRPr lang="nl-NL" dirty="0"/>
          </a:p>
          <a:p>
            <a:r>
              <a:rPr lang="nl-NL" dirty="0"/>
              <a:t>Rondvraag</a:t>
            </a:r>
          </a:p>
          <a:p>
            <a:pPr lvl="1"/>
            <a:r>
              <a:rPr lang="nl-NL" dirty="0"/>
              <a:t>Suggesties voor onderwerpen volgende tafel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109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96420-B0C7-DB74-3228-8A5CFF4BE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5C5F0-E057-0B7E-5577-087ABC31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/>
              <a:t>de Boezem in Zevenbergen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52A45B-52D1-A3C0-4209-7A6CAF415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D4A3E0-E2C6-34FC-0256-49DB9D4C0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E62190-995E-5C71-368B-2303B2A66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0" y="1341755"/>
            <a:ext cx="3072669" cy="20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D78940-7DD1-E8E1-6BC8-25355B98A328}"/>
              </a:ext>
            </a:extLst>
          </p:cNvPr>
          <p:cNvSpPr txBox="1"/>
          <p:nvPr/>
        </p:nvSpPr>
        <p:spPr>
          <a:xfrm>
            <a:off x="4039985" y="1770611"/>
            <a:ext cx="40981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37 zelfstandige één- en tweepersoons appartementen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Samenwerking tussen Woonkwartier, Surplus, SOVAK en </a:t>
            </a:r>
            <a:r>
              <a:rPr lang="nl-NL" dirty="0" err="1"/>
              <a:t>Zintri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Gemengd wonen: met én zonder een ondersteuningsvraag</a:t>
            </a:r>
          </a:p>
          <a:p>
            <a:pPr marL="285750" indent="-285750">
              <a:buFontTx/>
              <a:buChar char="-"/>
            </a:pPr>
            <a:r>
              <a:rPr lang="nl-NL" dirty="0"/>
              <a:t>14 appartementen voor cliënten zorgorganisaties Sovak en </a:t>
            </a:r>
            <a:r>
              <a:rPr lang="nl-NL" dirty="0" err="1"/>
              <a:t>Zintri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8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236B7-D449-2C62-7B48-AD546AC5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/>
              <a:t>de boezem in Zevenbergen</a:t>
            </a:r>
            <a:r>
              <a:rPr lang="nl-NL" dirty="0"/>
              <a:t>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8DFF4D-10AD-5B85-5850-889053C4D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BDABFC-F3BD-59B3-31C1-0F824C7B7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8FDB07-72E1-5C01-B9FA-79176F001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22" y="1347787"/>
            <a:ext cx="31051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B3AD7F2-AE63-352D-6C25-D73752DA17B6}"/>
              </a:ext>
            </a:extLst>
          </p:cNvPr>
          <p:cNvSpPr txBox="1"/>
          <p:nvPr/>
        </p:nvSpPr>
        <p:spPr>
          <a:xfrm>
            <a:off x="543367" y="1347787"/>
            <a:ext cx="4028633" cy="244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044FCCF-520D-FCD2-0C97-601D94EE4AFA}"/>
              </a:ext>
            </a:extLst>
          </p:cNvPr>
          <p:cNvSpPr txBox="1"/>
          <p:nvPr/>
        </p:nvSpPr>
        <p:spPr>
          <a:xfrm>
            <a:off x="543367" y="1347787"/>
            <a:ext cx="4028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Gemeenschappelijke ruimte</a:t>
            </a:r>
          </a:p>
          <a:p>
            <a:pPr marL="285750" indent="-285750">
              <a:buFontTx/>
              <a:buChar char="-"/>
            </a:pPr>
            <a:r>
              <a:rPr lang="nl-NL" dirty="0"/>
              <a:t>Bewoners kijken naar elkaar om</a:t>
            </a:r>
          </a:p>
          <a:p>
            <a:pPr marL="285750" indent="-285750">
              <a:buFontTx/>
              <a:buChar char="-"/>
            </a:pPr>
            <a:r>
              <a:rPr lang="nl-NL" dirty="0"/>
              <a:t>Gezamenlijk activiteiten ondernemen </a:t>
            </a:r>
          </a:p>
          <a:p>
            <a:pPr marL="285750" indent="-285750">
              <a:buFontTx/>
              <a:buChar char="-"/>
            </a:pPr>
            <a:r>
              <a:rPr lang="nl-NL" dirty="0"/>
              <a:t>Iedereen draagt op zijn of haar manier bij</a:t>
            </a:r>
          </a:p>
          <a:p>
            <a:pPr marL="285750" indent="-285750">
              <a:buFontTx/>
              <a:buChar char="-"/>
            </a:pPr>
            <a:r>
              <a:rPr lang="nl-NL" dirty="0"/>
              <a:t>Warme contacten met de rest van de wijk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4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E7247-7C9A-785B-FBB4-BEFD84939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5B1E1-2B7B-E2B7-FC55-DA80F13A9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/>
              <a:t>Rijpstraat Breda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7A83433-7E87-8EF8-F5EA-8349BF6AD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F927BC-A4CD-50EE-7FB1-92B130080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E10BAC-F6BF-1293-5BB9-EC6323C058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7" y="1338349"/>
            <a:ext cx="2573906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8A7932-9033-9FE5-2334-86437AD79FD5}"/>
              </a:ext>
            </a:extLst>
          </p:cNvPr>
          <p:cNvSpPr txBox="1"/>
          <p:nvPr/>
        </p:nvSpPr>
        <p:spPr>
          <a:xfrm>
            <a:off x="3682538" y="1338349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53 zelfstandige sociale huurappartementen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20 woningen bedoeld voor inwoners die tijdelijke ondersteuning nodig hebben bij het zelfstandig wonen</a:t>
            </a:r>
          </a:p>
          <a:p>
            <a:pPr marL="285750" indent="-285750">
              <a:buFontTx/>
              <a:buChar char="-"/>
            </a:pPr>
            <a:r>
              <a:rPr lang="nl-NL" dirty="0"/>
              <a:t>Begeleiding door zorgprofessionals</a:t>
            </a:r>
          </a:p>
          <a:p>
            <a:pPr marL="285750" indent="-285750">
              <a:buFontTx/>
              <a:buChar char="-"/>
            </a:pPr>
            <a:r>
              <a:rPr lang="nl-NL" dirty="0"/>
              <a:t>Gemeenschappelijke keuken en ruimte met een wijkfunctie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839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3ADEB-0808-9CFB-CC0C-85A9F6482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3AF15-F60F-AB2F-2F69-31FFD96D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/>
              <a:t>Rijpstraat Breda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C4AD10-F66D-BD67-7D1E-4912C212E2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080646-AC4E-5638-9640-D3DF3580D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2050" name="Picture 2" descr="Rijpstraatnansenweg 1">
            <a:extLst>
              <a:ext uri="{FF2B5EF4-FFF2-40B4-BE49-F238E27FC236}">
                <a16:creationId xmlns:a16="http://schemas.microsoft.com/office/drawing/2014/main" id="{44ED1310-11EF-675B-6461-1366155E70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7" y="1427956"/>
            <a:ext cx="2199833" cy="217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4937668-BF9D-D02F-9820-50393E907230}"/>
              </a:ext>
            </a:extLst>
          </p:cNvPr>
          <p:cNvSpPr txBox="1"/>
          <p:nvPr/>
        </p:nvSpPr>
        <p:spPr>
          <a:xfrm>
            <a:off x="3059084" y="1363287"/>
            <a:ext cx="5004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Samenwerking tussen Prisma, Sovak, SMO Breda, </a:t>
            </a:r>
            <a:r>
              <a:rPr lang="nl-NL" dirty="0" err="1"/>
              <a:t>Zintri</a:t>
            </a:r>
            <a:r>
              <a:rPr lang="nl-NL" dirty="0"/>
              <a:t> Zorggroep, </a:t>
            </a:r>
            <a:r>
              <a:rPr lang="nl-NL" dirty="0" err="1"/>
              <a:t>WonenBreburg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Levendige community vormen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092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446AB-B561-4AE9-F32F-D9B606E1D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21BEE-2BA0-1E05-ACB5-4DBA036B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/>
              <a:t>Thuisplus flat Rotterdam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FFF087-45BB-0F10-C4A4-DFDACF1CE6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79969C-A537-0F74-F514-E22F4F391B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A4B060B-B3F7-4780-D215-674F3ECAF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6" y="1487978"/>
            <a:ext cx="2798349" cy="21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D9652C7-9992-5EDA-AB06-F8C923D8E3D0}"/>
              </a:ext>
            </a:extLst>
          </p:cNvPr>
          <p:cNvSpPr txBox="1"/>
          <p:nvPr/>
        </p:nvSpPr>
        <p:spPr>
          <a:xfrm>
            <a:off x="3840480" y="1487978"/>
            <a:ext cx="46052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Seniorencomplex: wonen met een plus</a:t>
            </a:r>
          </a:p>
          <a:p>
            <a:pPr marL="285750" indent="-285750">
              <a:buFontTx/>
              <a:buChar char="-"/>
            </a:pPr>
            <a:r>
              <a:rPr lang="nl-NL" dirty="0"/>
              <a:t>Vast zorg- en ondersteuningsteam voor extra ondersteuning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Gemeenschappelijke ruimte voor allerlei activiteiten voor ontmoeting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Vitale ouderen en ouderen met een lichte tot matige zorgvraag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81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B4E74-B816-0FF4-5449-7E4FBF283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8BDB6-3C5F-DF8A-092D-18469E29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 err="1"/>
              <a:t>Livin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9CE5B7-9EA3-B3B6-8C8F-8BF05FEA81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C74167-8CD3-A1B1-AB6A-27D3541F8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122" name="Picture 2" descr="TS 20201026 Demuzikant 19">
            <a:extLst>
              <a:ext uri="{FF2B5EF4-FFF2-40B4-BE49-F238E27FC236}">
                <a16:creationId xmlns:a16="http://schemas.microsoft.com/office/drawing/2014/main" id="{00C020DB-4C19-86FE-817E-E38E8E230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7" y="1158875"/>
            <a:ext cx="2540655" cy="27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FB3312-D716-5DEF-D850-94A3B2992134}"/>
              </a:ext>
            </a:extLst>
          </p:cNvPr>
          <p:cNvSpPr txBox="1"/>
          <p:nvPr/>
        </p:nvSpPr>
        <p:spPr>
          <a:xfrm>
            <a:off x="3250276" y="1238596"/>
            <a:ext cx="52702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Gemengd </a:t>
            </a:r>
            <a:r>
              <a:rPr lang="nl-NL" dirty="0" err="1"/>
              <a:t>wonencomplex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Samen leven en omkijken naar elkaar</a:t>
            </a:r>
          </a:p>
          <a:p>
            <a:pPr marL="285750" indent="-285750">
              <a:buFontTx/>
              <a:buChar char="-"/>
            </a:pPr>
            <a:r>
              <a:rPr lang="nl-NL" dirty="0"/>
              <a:t>Gemeenschappelijke ruimte voor ontmoeten en activiteiten</a:t>
            </a:r>
          </a:p>
          <a:p>
            <a:pPr marL="285750" indent="-285750">
              <a:buFontTx/>
              <a:buChar char="-"/>
            </a:pPr>
            <a:r>
              <a:rPr lang="nl-NL" dirty="0"/>
              <a:t>Deel van de huurders is dak- en/of thuisloos geweest: krijgen begeleiding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Selectie huurders op basis van motivatie (selectiecommissie)</a:t>
            </a:r>
          </a:p>
          <a:p>
            <a:pPr marL="285750" indent="-285750">
              <a:buFontTx/>
              <a:buChar char="-"/>
            </a:pPr>
            <a:r>
              <a:rPr lang="nl-NL" dirty="0"/>
              <a:t>Samenwerking van gemeente, woningcorporaties en zorgaanbieders</a:t>
            </a:r>
          </a:p>
        </p:txBody>
      </p:sp>
    </p:spTree>
    <p:extLst>
      <p:ext uri="{BB962C8B-B14F-4D97-AF65-F5344CB8AC3E}">
        <p14:creationId xmlns:p14="http://schemas.microsoft.com/office/powerpoint/2010/main" val="181853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E7A89-1CE5-3EE5-DFF7-1B92519C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66120-7585-FD31-D063-00086482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</a:t>
            </a:r>
            <a:r>
              <a:rPr lang="nl-NL" sz="2400" dirty="0" err="1"/>
              <a:t>Knarrenhof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960765-3D70-5A8E-EDA0-C8CD7B74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126" y="2749877"/>
            <a:ext cx="6936868" cy="3115350"/>
          </a:xfrm>
        </p:spPr>
        <p:txBody>
          <a:bodyPr/>
          <a:lstStyle/>
          <a:p>
            <a:pPr marL="18000" indent="0">
              <a:buNone/>
            </a:pPr>
            <a:endParaRPr lang="nl-NL" dirty="0"/>
          </a:p>
          <a:p>
            <a:pPr marL="18000" indent="0">
              <a:buNone/>
            </a:pPr>
            <a:endParaRPr lang="nl-NL" sz="1800" b="1" dirty="0"/>
          </a:p>
          <a:p>
            <a:pPr marL="18000" indent="0">
              <a:buNone/>
            </a:pPr>
            <a:endParaRPr lang="nl-NL" sz="1800" b="1" dirty="0"/>
          </a:p>
          <a:p>
            <a:pPr marL="18000" indent="0">
              <a:buNone/>
            </a:pPr>
            <a:endParaRPr lang="nl-NL" sz="1800" b="1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43EB42-D541-3D17-8E0B-E7FE8F94EB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3D3EF2-8C37-368E-02E9-2D593F46E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23BC9-64CC-426B-A5EE-DC37941769F8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1026" name="Afbeelding 1">
            <a:extLst>
              <a:ext uri="{FF2B5EF4-FFF2-40B4-BE49-F238E27FC236}">
                <a16:creationId xmlns:a16="http://schemas.microsoft.com/office/drawing/2014/main" id="{973F363F-721C-4F41-FD9E-711E0CFA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" y="1388224"/>
            <a:ext cx="3610121" cy="270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A7F3499-A8CF-90C5-71D4-81190D10022B}"/>
              </a:ext>
            </a:extLst>
          </p:cNvPr>
          <p:cNvSpPr txBox="1"/>
          <p:nvPr/>
        </p:nvSpPr>
        <p:spPr>
          <a:xfrm>
            <a:off x="4572000" y="1388224"/>
            <a:ext cx="4023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Levensbestendige bouw van woongroepen voor zelfstandige senioren.</a:t>
            </a:r>
          </a:p>
          <a:p>
            <a:pPr marL="285750" indent="-285750">
              <a:buFontTx/>
              <a:buChar char="-"/>
            </a:pPr>
            <a:r>
              <a:rPr lang="nl-NL" dirty="0"/>
              <a:t>Bewoners helpen elkaar vrijblijvend</a:t>
            </a:r>
          </a:p>
          <a:p>
            <a:pPr marL="285750" indent="-285750">
              <a:buFontTx/>
              <a:buChar char="-"/>
            </a:pPr>
            <a:r>
              <a:rPr lang="nl-NL" dirty="0"/>
              <a:t>Een aantal woningen kan bestemd worden voor jongeren/starters. </a:t>
            </a:r>
          </a:p>
        </p:txBody>
      </p:sp>
    </p:spTree>
    <p:extLst>
      <p:ext uri="{BB962C8B-B14F-4D97-AF65-F5344CB8AC3E}">
        <p14:creationId xmlns:p14="http://schemas.microsoft.com/office/powerpoint/2010/main" val="5638578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tten-Leur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40520"/>
      </a:accent1>
      <a:accent2>
        <a:srgbClr val="3ABACD"/>
      </a:accent2>
      <a:accent3>
        <a:srgbClr val="FFD64A"/>
      </a:accent3>
      <a:accent4>
        <a:srgbClr val="619F32"/>
      </a:accent4>
      <a:accent5>
        <a:srgbClr val="34041A"/>
      </a:accent5>
      <a:accent6>
        <a:srgbClr val="F4F4F4"/>
      </a:accent6>
      <a:hlink>
        <a:srgbClr val="000000"/>
      </a:hlink>
      <a:folHlink>
        <a:srgbClr val="000000"/>
      </a:folHlink>
    </a:clrScheme>
    <a:fontScheme name="Etten-Leu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Gemeente Etten-Leur_aanpassing.pptx" id="{D7465C9C-B967-422B-8549-00BB7908BF1E}" vid="{D967C294-D172-42EA-890B-4427D5E2DE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63DD97BB4AD4B83E00706CBA11BB4" ma:contentTypeVersion="3" ma:contentTypeDescription="Een nieuw document maken." ma:contentTypeScope="" ma:versionID="06fd36a7793adeb581e3a684e291b6c9">
  <xsd:schema xmlns:xsd="http://www.w3.org/2001/XMLSchema" xmlns:xs="http://www.w3.org/2001/XMLSchema" xmlns:p="http://schemas.microsoft.com/office/2006/metadata/properties" xmlns:ns2="47bec403-c4ea-407f-b0ee-d18d2b771b6d" targetNamespace="http://schemas.microsoft.com/office/2006/metadata/properties" ma:root="true" ma:fieldsID="3665adedec123073d8294d715d454d3e" ns2:_="">
    <xsd:import namespace="47bec403-c4ea-407f-b0ee-d18d2b771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ec403-c4ea-407f-b0ee-d18d2b771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F87A21-C90B-45E4-96FA-4105E0417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C3993-B753-4C1B-B183-08E9AF356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bec403-c4ea-407f-b0ee-d18d2b771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9C7EC9-6F42-4A0C-8C89-DA89E1ED720D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e87b5328-c18a-46ee-97e2-7434cdb518a7}" enabled="0" method="" siteId="{e87b5328-c18a-46ee-97e2-7434cdb518a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Gemeente Etten-Leur PPT template</Template>
  <TotalTime>251</TotalTime>
  <Words>402</Words>
  <Application>Microsoft Office PowerPoint</Application>
  <PresentationFormat>Diavoorstelling (16:9)</PresentationFormat>
  <Paragraphs>92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Sans</vt:lpstr>
      <vt:lpstr>Wingdings</vt:lpstr>
      <vt:lpstr>Default Theme</vt:lpstr>
      <vt:lpstr>Woon, welzijn, zorg tafel</vt:lpstr>
      <vt:lpstr>Agenda</vt:lpstr>
      <vt:lpstr>Voorbeeld: de Boezem in Zevenbergen</vt:lpstr>
      <vt:lpstr>Voorbeeld: de boezem in Zevenbergen </vt:lpstr>
      <vt:lpstr>Voorbeeld: Rijpstraat Breda</vt:lpstr>
      <vt:lpstr>Voorbeeld: Rijpstraat Breda</vt:lpstr>
      <vt:lpstr>Voorbeeld: Thuisplus flat Rotterdam</vt:lpstr>
      <vt:lpstr>Voorbeeld: Livin</vt:lpstr>
      <vt:lpstr>Voorbeeld: Knarrenhof</vt:lpstr>
      <vt:lpstr>Voorbeeld: intergenerationeel wonen</vt:lpstr>
      <vt:lpstr>Etten-Leur?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Elly Kerstens</dc:creator>
  <cp:lastModifiedBy>Gebruiker</cp:lastModifiedBy>
  <cp:revision>3</cp:revision>
  <dcterms:created xsi:type="dcterms:W3CDTF">2025-04-10T11:18:06Z</dcterms:created>
  <dcterms:modified xsi:type="dcterms:W3CDTF">2025-07-01T11:58:32Z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0x010100A5763DD97BB4AD4B83E00706CBA11BB4</vt:lpwstr>
  </property>
</Properties>
</file>